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79" r:id="rId6"/>
    <p:sldId id="380" r:id="rId7"/>
    <p:sldId id="378" r:id="rId8"/>
    <p:sldId id="371" r:id="rId9"/>
    <p:sldId id="372" r:id="rId10"/>
    <p:sldId id="368" r:id="rId11"/>
    <p:sldId id="373" r:id="rId12"/>
    <p:sldId id="375" r:id="rId13"/>
    <p:sldId id="364" r:id="rId14"/>
    <p:sldId id="2142533903" r:id="rId15"/>
  </p:sldIdLst>
  <p:sldSz cx="12192000" cy="6858000"/>
  <p:notesSz cx="6921500" cy="100838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Microsoft Sans Serif" panose="020B0604020202020204" pitchFamily="34" charset="0"/>
      <p:regular r:id="rId24"/>
    </p:embeddedFont>
    <p:embeddedFont>
      <p:font typeface="Poppins" panose="00000500000000000000" pitchFamily="2" charset="0"/>
      <p:regular r:id="rId25"/>
      <p:bold r:id="rId26"/>
      <p:italic r:id="rId27"/>
      <p:boldItalic r:id="rId28"/>
    </p:embeddedFont>
    <p:embeddedFont>
      <p:font typeface="Poppins ExtraLight" panose="00000300000000000000" pitchFamily="2" charset="0"/>
      <p:regular r:id="rId29"/>
      <p:italic r:id="rId30"/>
    </p:embeddedFont>
    <p:embeddedFont>
      <p:font typeface="Poppins SemiBold" panose="00000700000000000000" pitchFamily="2" charset="0"/>
      <p:bold r:id="rId31"/>
      <p:boldItalic r:id="rId32"/>
    </p:embeddedFont>
    <p:embeddedFont>
      <p:font typeface="Wingdings 2" panose="05020102010507070707" pitchFamily="18" charset="2"/>
      <p:regular r:id="rId33"/>
    </p:embeddedFont>
  </p:embeddedFont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 autoAdjust="0"/>
    <p:restoredTop sz="94679" autoAdjust="0"/>
  </p:normalViewPr>
  <p:slideViewPr>
    <p:cSldViewPr snapToGrid="0">
      <p:cViewPr>
        <p:scale>
          <a:sx n="125" d="100"/>
          <a:sy n="125" d="100"/>
        </p:scale>
        <p:origin x="147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148" y="6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21" Type="http://schemas.openxmlformats.org/officeDocument/2006/relationships/font" Target="fonts/font4.fntdata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3216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782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7093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098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CD83C330-65F4-46AF-A29E-E26CFDEB8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35061" y="1416720"/>
            <a:ext cx="3100105" cy="310010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AAA35E2-1B92-4BF0-B325-C2D1C4013A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2974" y="1504951"/>
            <a:ext cx="7722460" cy="192405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spc="-100" baseline="0">
                <a:solidFill>
                  <a:srgbClr val="324158"/>
                </a:solidFill>
                <a:latin typeface="Poppins SemiBold" panose="02000000000000000000" pitchFamily="2" charset="0"/>
                <a:cs typeface="Poppins SemiBold" panose="02000000000000000000" pitchFamily="2" charset="0"/>
              </a:defRPr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EF463B7-3146-4747-A098-9AB64A25DF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62465" y="5727524"/>
            <a:ext cx="11667071" cy="75828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buNone/>
              <a:defRPr sz="1867" b="0" cap="none" spc="0" baseline="0">
                <a:solidFill>
                  <a:srgbClr val="324158"/>
                </a:solidFill>
                <a:latin typeface="Poppins ExtraLight" panose="00000300000000000000" pitchFamily="2" charset="0"/>
                <a:cs typeface="Poppins ExtraLight" panose="00000300000000000000" pitchFamily="2" charset="0"/>
              </a:defRPr>
            </a:lvl1pPr>
            <a:lvl2pPr marL="457189" indent="0" algn="ctr">
              <a:buNone/>
              <a:defRPr sz="2200"/>
            </a:lvl2pPr>
            <a:lvl3pPr marL="914377" indent="0" algn="ctr">
              <a:buNone/>
              <a:defRPr sz="22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es-ES" dirty="0"/>
              <a:t>00.00.00</a:t>
            </a:r>
          </a:p>
          <a:p>
            <a:r>
              <a:rPr lang="es-ES" dirty="0" err="1"/>
              <a:t>Name</a:t>
            </a:r>
            <a:r>
              <a:rPr lang="es-ES" dirty="0"/>
              <a:t> of the </a:t>
            </a:r>
            <a:r>
              <a:rPr lang="es-ES" dirty="0" err="1"/>
              <a:t>Event</a:t>
            </a:r>
            <a:endParaRPr lang="es-E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6ADD08E-91C1-479E-9393-3B8F570303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2974" y="3626721"/>
            <a:ext cx="7722460" cy="50767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1E4395"/>
              </a:buClr>
              <a:buFont typeface="Wingdings 2" pitchFamily="18" charset="2"/>
              <a:buNone/>
              <a:defRPr lang="en-US" sz="3200" b="0" kern="1200" cap="none" spc="0" baseline="0" dirty="0" smtClean="0">
                <a:solidFill>
                  <a:srgbClr val="324158"/>
                </a:solidFill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defRPr>
            </a:lvl1pPr>
            <a:lvl2pPr marL="502907" indent="0">
              <a:buNone/>
              <a:defRPr/>
            </a:lvl2pPr>
            <a:lvl5pPr marL="1874473" indent="0">
              <a:buNone/>
              <a:defRPr/>
            </a:lvl5pPr>
          </a:lstStyle>
          <a:p>
            <a:r>
              <a:rPr lang="es-ES" dirty="0" err="1"/>
              <a:t>Author</a:t>
            </a:r>
            <a:endParaRPr lang="es-E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ED3113B-4878-4994-ADF6-5866D0986AB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2974" y="4187285"/>
            <a:ext cx="7722460" cy="507673"/>
          </a:xfrm>
          <a:prstGeom prst="rect">
            <a:avLst/>
          </a:prstGeom>
        </p:spPr>
        <p:txBody>
          <a:bodyPr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1E4395"/>
              </a:buClr>
              <a:buFont typeface="Wingdings 2" pitchFamily="18" charset="2"/>
              <a:buNone/>
              <a:defRPr lang="en-US" sz="2400" b="0" kern="1200" cap="none" spc="0" baseline="0" dirty="0" smtClean="0">
                <a:solidFill>
                  <a:srgbClr val="324158"/>
                </a:solidFill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defRPr>
            </a:lvl1pPr>
            <a:lvl2pPr marL="502907" indent="0">
              <a:buNone/>
              <a:defRPr/>
            </a:lvl2pPr>
            <a:lvl5pPr marL="1874473" indent="0">
              <a:buNone/>
              <a:defRPr/>
            </a:lvl5pPr>
          </a:lstStyle>
          <a:p>
            <a:r>
              <a:rPr lang="es-ES" dirty="0" err="1"/>
              <a:t>Afiliation</a:t>
            </a:r>
            <a:endParaRPr lang="es-E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AA3CA836-FA54-4075-8645-69347655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305" y="6288088"/>
            <a:ext cx="2629591" cy="483643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en-US" smtClean="0"/>
            </a:lvl1pPr>
          </a:lstStyle>
          <a:p>
            <a:r>
              <a:rPr lang="en-US" dirty="0"/>
              <a:t>5G MEDIA ACTION GROUP © 2023</a:t>
            </a:r>
          </a:p>
        </p:txBody>
      </p:sp>
    </p:spTree>
    <p:extLst>
      <p:ext uri="{BB962C8B-B14F-4D97-AF65-F5344CB8AC3E}">
        <p14:creationId xmlns:p14="http://schemas.microsoft.com/office/powerpoint/2010/main" val="114529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SWS-230009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g-mag.com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5gmagnews" TargetMode="External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hyperlink" Target="https://academy.5g-mag.com/" TargetMode="External"/><Relationship Id="rId12" Type="http://schemas.openxmlformats.org/officeDocument/2006/relationships/hyperlink" Target="https://groups.google.com/g/5g-mag-reference-tools" TargetMode="External"/><Relationship Id="rId17" Type="http://schemas.openxmlformats.org/officeDocument/2006/relationships/image" Target="../media/image12.png"/><Relationship Id="rId2" Type="http://schemas.openxmlformats.org/officeDocument/2006/relationships/hyperlink" Target="http://www.5g-mag.com/" TargetMode="External"/><Relationship Id="rId16" Type="http://schemas.openxmlformats.org/officeDocument/2006/relationships/hyperlink" Target="https://www.linkedin.com/company/5g-mag/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pub.5g-mag.com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developer.5g-mag.com/" TargetMode="External"/><Relationship Id="rId15" Type="http://schemas.openxmlformats.org/officeDocument/2006/relationships/image" Target="../media/image11.png"/><Relationship Id="rId10" Type="http://schemas.openxmlformats.org/officeDocument/2006/relationships/hyperlink" Target="https://github.com/5G-MAG/" TargetMode="External"/><Relationship Id="rId19" Type="http://schemas.openxmlformats.org/officeDocument/2006/relationships/hyperlink" Target="https://www.youtube.com/@5gmag" TargetMode="External"/><Relationship Id="rId4" Type="http://schemas.openxmlformats.org/officeDocument/2006/relationships/hyperlink" Target="http://hub.5g-mag.com/" TargetMode="External"/><Relationship Id="rId9" Type="http://schemas.openxmlformats.org/officeDocument/2006/relationships/image" Target="../media/image8.png"/><Relationship Id="rId14" Type="http://schemas.openxmlformats.org/officeDocument/2006/relationships/hyperlink" Target="https://5g-mag.slack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eveloper.5g-mag.com/" TargetMode="External"/><Relationship Id="rId3" Type="http://schemas.openxmlformats.org/officeDocument/2006/relationships/hyperlink" Target="https://www.5g-mag.com/work" TargetMode="External"/><Relationship Id="rId7" Type="http://schemas.openxmlformats.org/officeDocument/2006/relationships/hyperlink" Target="https://www.5g-mag.com/standards" TargetMode="External"/><Relationship Id="rId2" Type="http://schemas.openxmlformats.org/officeDocument/2006/relationships/hyperlink" Target="https://drive.google.com/file/d/16ix6ArlmkJlvN1V9K_cAhguSzSQgLIEt/view?usp=shari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5g-mag.com/target2023" TargetMode="External"/><Relationship Id="rId11" Type="http://schemas.openxmlformats.org/officeDocument/2006/relationships/image" Target="../media/image4.png"/><Relationship Id="rId5" Type="http://schemas.openxmlformats.org/officeDocument/2006/relationships/hyperlink" Target="https://www.5g-mag.com/tech-xchanges" TargetMode="External"/><Relationship Id="rId10" Type="http://schemas.openxmlformats.org/officeDocument/2006/relationships/hyperlink" Target="https://www.5g-mag.com/tutorials" TargetMode="External"/><Relationship Id="rId4" Type="http://schemas.openxmlformats.org/officeDocument/2006/relationships/hyperlink" Target="http://www.5g-mag.com/publications" TargetMode="External"/><Relationship Id="rId9" Type="http://schemas.openxmlformats.org/officeDocument/2006/relationships/hyperlink" Target="https://github.com/5G-MAG/Standards/projects/2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www.5g-mag.com/target2023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developer.5g-mag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www.5g-mag.com/community" TargetMode="External"/><Relationship Id="rId4" Type="http://schemas.openxmlformats.org/officeDocument/2006/relationships/hyperlink" Target="http://www.5g-mag.com/membersh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277585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5G-MAG views on Media related topics for Rel-19</a:t>
            </a:r>
            <a:br>
              <a:rPr lang="en-GB" altLang="en-US" dirty="0"/>
            </a:br>
            <a:r>
              <a:rPr lang="fr-CH" sz="5400" b="1" dirty="0"/>
              <a:t>Service and </a:t>
            </a:r>
            <a:r>
              <a:rPr lang="fr-CH" sz="5400" b="1"/>
              <a:t>System Aspects (SA)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5G MEDIA ACTION GROUP (5G-MAG)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hlinkClick r:id="rId2"/>
              </a:rPr>
              <a:t>www.5g-mag.com</a:t>
            </a:r>
            <a:endParaRPr lang="en-GB" altLang="en-US" dirty="0"/>
          </a:p>
        </p:txBody>
      </p:sp>
      <p:pic>
        <p:nvPicPr>
          <p:cNvPr id="3" name="Picture 2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80396B7D-752D-95BF-9488-868222B75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general, 5G-MAG supports work aimed at enhancing:</a:t>
            </a:r>
            <a:endParaRPr lang="fr-CH" sz="2800" b="0" i="0" u="none" strike="noStrike" baseline="0" dirty="0">
              <a:solidFill>
                <a:srgbClr val="000000"/>
              </a:solidFill>
            </a:endParaRPr>
          </a:p>
          <a:p>
            <a:pPr lvl="1"/>
            <a:r>
              <a:rPr lang="en-US" b="1" i="0" u="none" strike="noStrike" baseline="0" dirty="0">
                <a:solidFill>
                  <a:srgbClr val="000000"/>
                </a:solidFill>
              </a:rPr>
              <a:t>Coverage</a:t>
            </a:r>
            <a:r>
              <a:rPr lang="en-US" b="0" i="0" u="none" strike="noStrike" baseline="0" dirty="0">
                <a:solidFill>
                  <a:srgbClr val="000000"/>
                </a:solidFill>
              </a:rPr>
              <a:t> (of services from all MNOs)</a:t>
            </a:r>
          </a:p>
          <a:p>
            <a:pPr lvl="1"/>
            <a:r>
              <a:rPr lang="en-US" b="1" i="0" u="none" strike="noStrike" baseline="0" dirty="0">
                <a:solidFill>
                  <a:srgbClr val="000000"/>
                </a:solidFill>
              </a:rPr>
              <a:t>Capacity </a:t>
            </a:r>
            <a:r>
              <a:rPr lang="en-US" b="0" i="0" u="none" strike="noStrike" baseline="0" dirty="0">
                <a:solidFill>
                  <a:srgbClr val="000000"/>
                </a:solidFill>
              </a:rPr>
              <a:t>(sufficient capacity both in High Density Demand areas and rural areas)</a:t>
            </a:r>
          </a:p>
          <a:p>
            <a:pPr lvl="1"/>
            <a:r>
              <a:rPr lang="en-US" b="1" i="0" u="none" strike="noStrike" baseline="0" dirty="0">
                <a:solidFill>
                  <a:srgbClr val="000000"/>
                </a:solidFill>
              </a:rPr>
              <a:t>Adoption </a:t>
            </a:r>
            <a:r>
              <a:rPr lang="en-US" b="0" i="0" u="none" strike="noStrike" baseline="0" dirty="0">
                <a:solidFill>
                  <a:srgbClr val="000000"/>
                </a:solidFill>
              </a:rPr>
              <a:t>(reducing barriers to uptake for consumers and MNOs -through widespread feature support, features that can be used across multiple services/verticals, cost reduction and a complete and supportive standards-based ecosystem, backwards compatibility)</a:t>
            </a:r>
          </a:p>
          <a:p>
            <a:pPr lvl="1"/>
            <a:r>
              <a:rPr lang="en-US" b="1" i="0" u="none" strike="noStrike" baseline="0" dirty="0">
                <a:solidFill>
                  <a:srgbClr val="000000"/>
                </a:solidFill>
              </a:rPr>
              <a:t>Environmental sustainability </a:t>
            </a:r>
            <a:r>
              <a:rPr lang="en-US" b="0" i="0" u="none" strike="noStrike" baseline="0" dirty="0">
                <a:solidFill>
                  <a:srgbClr val="000000"/>
                </a:solidFill>
              </a:rPr>
              <a:t>(through design, measurement and reducing impact)</a:t>
            </a:r>
          </a:p>
          <a:p>
            <a:endParaRPr lang="en-US" altLang="en-US" dirty="0"/>
          </a:p>
        </p:txBody>
      </p:sp>
      <p:pic>
        <p:nvPicPr>
          <p:cNvPr id="2" name="Picture 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524979D4-54DA-9E4D-6F9F-A2E1FA0ED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F4F74-E3BF-689C-EE4D-28C4DC3C3C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r>
              <a:rPr lang="fr-CH" dirty="0"/>
              <a:t>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371919-318E-B6BE-0124-6E8F21AE2F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H" dirty="0"/>
              <a:t>5G Media Action Group (5G-MAG)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A7D7CA-61C2-6E07-51DA-5FF853D207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CH" dirty="0">
                <a:hlinkClick r:id="rId2"/>
              </a:rPr>
              <a:t>www.5g-mag.com</a:t>
            </a:r>
            <a:endParaRPr lang="fr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166E7-952D-4F62-2A69-C363CAD7E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431" y="8664021"/>
            <a:ext cx="1433203" cy="4890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64205A-D5FB-AF54-237C-FF87C32518FE}"/>
              </a:ext>
            </a:extLst>
          </p:cNvPr>
          <p:cNvSpPr txBox="1"/>
          <p:nvPr/>
        </p:nvSpPr>
        <p:spPr>
          <a:xfrm>
            <a:off x="289852" y="5496899"/>
            <a:ext cx="2694209" cy="595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867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Activity Hub</a:t>
            </a:r>
          </a:p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 dirty="0">
                <a:ln>
                  <a:noFill/>
                </a:ln>
                <a:solidFill>
                  <a:srgbClr val="324158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https://hub.5g-mag.com</a:t>
            </a:r>
            <a:endParaRPr kumimoji="0" lang="fr-CH" sz="1400" b="0" i="0" u="none" strike="noStrike" kern="1200" cap="none" spc="0" normalizeH="0" baseline="0" noProof="0" dirty="0">
              <a:ln>
                <a:noFill/>
              </a:ln>
              <a:solidFill>
                <a:srgbClr val="324158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C42F90-0F38-D76D-ECE2-094E80346FDC}"/>
              </a:ext>
            </a:extLst>
          </p:cNvPr>
          <p:cNvSpPr txBox="1"/>
          <p:nvPr/>
        </p:nvSpPr>
        <p:spPr>
          <a:xfrm>
            <a:off x="2883720" y="5495737"/>
            <a:ext cx="3339501" cy="595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867" b="0" i="0" u="none" strike="noStrike" kern="1200" cap="none" spc="0" normalizeH="0" baseline="0" noProof="0" dirty="0" err="1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Developer</a:t>
            </a:r>
            <a:r>
              <a:rPr kumimoji="0" lang="fr-CH" sz="1867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 Space</a:t>
            </a:r>
          </a:p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 dirty="0">
                <a:ln>
                  <a:noFill/>
                </a:ln>
                <a:solidFill>
                  <a:srgbClr val="324158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https://developer.5g-mag.com</a:t>
            </a:r>
            <a:endParaRPr kumimoji="0" lang="fr-CH" sz="1400" b="0" i="0" u="none" strike="noStrike" kern="1200" cap="none" spc="0" normalizeH="0" baseline="0" noProof="0" dirty="0">
              <a:ln>
                <a:noFill/>
              </a:ln>
              <a:solidFill>
                <a:srgbClr val="324158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69DFB0-431F-EE28-0F93-72601F442A97}"/>
              </a:ext>
            </a:extLst>
          </p:cNvPr>
          <p:cNvSpPr txBox="1"/>
          <p:nvPr/>
        </p:nvSpPr>
        <p:spPr>
          <a:xfrm>
            <a:off x="6028562" y="5495898"/>
            <a:ext cx="2903615" cy="595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en-GB" sz="1867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Publications</a:t>
            </a:r>
          </a:p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 dirty="0">
                <a:ln>
                  <a:noFill/>
                </a:ln>
                <a:solidFill>
                  <a:srgbClr val="324158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https://pub.5g-mag.com</a:t>
            </a:r>
            <a:endParaRPr kumimoji="0" lang="fr-CH" sz="1400" b="0" i="0" u="none" strike="noStrike" kern="1200" cap="none" spc="0" normalizeH="0" baseline="0" noProof="0" dirty="0">
              <a:ln>
                <a:noFill/>
              </a:ln>
              <a:solidFill>
                <a:srgbClr val="324158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6C6012-46F7-89C6-CF32-D4D5E03D58B8}"/>
              </a:ext>
            </a:extLst>
          </p:cNvPr>
          <p:cNvSpPr txBox="1"/>
          <p:nvPr/>
        </p:nvSpPr>
        <p:spPr>
          <a:xfrm>
            <a:off x="8568549" y="5495901"/>
            <a:ext cx="3527363" cy="595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en-GB" sz="1867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Academy</a:t>
            </a:r>
          </a:p>
          <a:p>
            <a:pPr marL="0" marR="0" lvl="1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 dirty="0">
                <a:ln>
                  <a:noFill/>
                </a:ln>
                <a:solidFill>
                  <a:srgbClr val="324158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https://academy.5g-mag.com</a:t>
            </a:r>
            <a:endParaRPr kumimoji="0" lang="fr-CH" sz="1067" b="0" i="0" u="none" strike="noStrike" kern="1200" cap="none" spc="0" normalizeH="0" baseline="0" noProof="0" dirty="0">
              <a:ln>
                <a:noFill/>
              </a:ln>
              <a:solidFill>
                <a:srgbClr val="324158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B5B1E1-DC73-589A-062C-4783BCB707AF}"/>
              </a:ext>
            </a:extLst>
          </p:cNvPr>
          <p:cNvSpPr txBox="1"/>
          <p:nvPr/>
        </p:nvSpPr>
        <p:spPr>
          <a:xfrm>
            <a:off x="381663" y="6271077"/>
            <a:ext cx="11663197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Tx/>
              <a:buNone/>
              <a:tabLst/>
              <a:defRPr/>
            </a:pPr>
            <a:r>
              <a:rPr kumimoji="0" lang="en-GB" sz="1867" b="0" i="0" u="none" strike="noStrike" kern="1200" cap="none" spc="0" normalizeH="0" baseline="0" noProof="0" dirty="0">
                <a:ln>
                  <a:noFill/>
                </a:ln>
                <a:solidFill>
                  <a:srgbClr val="324158"/>
                </a:solidFill>
                <a:effectLst/>
                <a:uLnTx/>
                <a:uFillTx/>
                <a:latin typeface="Poppins ExtraLight" panose="00000300000000000000" pitchFamily="2" charset="0"/>
                <a:ea typeface="+mn-ea"/>
                <a:cs typeface="Poppins ExtraLight" panose="00000300000000000000" pitchFamily="2" charset="0"/>
              </a:rPr>
              <a:t>Join our open communities                                                                                 Follow us</a:t>
            </a:r>
          </a:p>
        </p:txBody>
      </p:sp>
      <p:pic>
        <p:nvPicPr>
          <p:cNvPr id="19" name="Picture 22">
            <a:hlinkClick r:id="rId8"/>
            <a:extLst>
              <a:ext uri="{FF2B5EF4-FFF2-40B4-BE49-F238E27FC236}">
                <a16:creationId xmlns:a16="http://schemas.microsoft.com/office/drawing/2014/main" id="{E7A3FF0E-AE9B-65DF-E636-188B3AB62D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39941" y="6272344"/>
            <a:ext cx="477932" cy="384000"/>
          </a:xfrm>
          <a:prstGeom prst="rect">
            <a:avLst/>
          </a:prstGeom>
        </p:spPr>
      </p:pic>
      <p:pic>
        <p:nvPicPr>
          <p:cNvPr id="29" name="Picture 28" descr="A black and white logo&#10;&#10;Description automatically generated with low confidence">
            <a:hlinkClick r:id="rId10"/>
            <a:extLst>
              <a:ext uri="{FF2B5EF4-FFF2-40B4-BE49-F238E27FC236}">
                <a16:creationId xmlns:a16="http://schemas.microsoft.com/office/drawing/2014/main" id="{E68FAA6E-D518-39F5-E299-7D2C7B4ED3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26606" y="6235952"/>
            <a:ext cx="453521" cy="453521"/>
          </a:xfrm>
          <a:prstGeom prst="rect">
            <a:avLst/>
          </a:prstGeom>
        </p:spPr>
      </p:pic>
      <p:pic>
        <p:nvPicPr>
          <p:cNvPr id="30" name="Picture 1" descr="Google Groups gets new logo after Material Theme redesign ...">
            <a:hlinkClick r:id="rId12"/>
            <a:extLst>
              <a:ext uri="{FF2B5EF4-FFF2-40B4-BE49-F238E27FC236}">
                <a16:creationId xmlns:a16="http://schemas.microsoft.com/office/drawing/2014/main" id="{B03BDAE4-E45F-76EF-87F5-7841A94A3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202" y="6266062"/>
            <a:ext cx="412631" cy="4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A picture containing colorfulness, graphics, screenshot, circl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C6542F5-89E6-2AC2-03E1-B849D092777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73405" y="6286628"/>
            <a:ext cx="365097" cy="365097"/>
          </a:xfrm>
          <a:prstGeom prst="rect">
            <a:avLst/>
          </a:prstGeom>
        </p:spPr>
      </p:pic>
      <p:pic>
        <p:nvPicPr>
          <p:cNvPr id="35" name="Picture 2" descr="Linkedin - Free social media icons">
            <a:hlinkClick r:id="rId16"/>
            <a:extLst>
              <a:ext uri="{FF2B5EF4-FFF2-40B4-BE49-F238E27FC236}">
                <a16:creationId xmlns:a16="http://schemas.microsoft.com/office/drawing/2014/main" id="{638EB837-859D-7F98-F37A-E235FD2BE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699" y="6304376"/>
            <a:ext cx="336000" cy="3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A blue bird with black background&#10;&#10;Description automatically generated with medium confidence">
            <a:hlinkClick r:id="rId8"/>
            <a:extLst>
              <a:ext uri="{FF2B5EF4-FFF2-40B4-BE49-F238E27FC236}">
                <a16:creationId xmlns:a16="http://schemas.microsoft.com/office/drawing/2014/main" id="{9273E5D7-66AE-28B4-3968-20AF312050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782666" y="6255461"/>
            <a:ext cx="412631" cy="412631"/>
          </a:xfrm>
          <a:prstGeom prst="rect">
            <a:avLst/>
          </a:prstGeom>
        </p:spPr>
      </p:pic>
      <p:pic>
        <p:nvPicPr>
          <p:cNvPr id="45" name="Picture 44" descr="A red and white play button&#10;&#10;Description automatically generated with low confidence">
            <a:hlinkClick r:id="rId19"/>
            <a:extLst>
              <a:ext uri="{FF2B5EF4-FFF2-40B4-BE49-F238E27FC236}">
                <a16:creationId xmlns:a16="http://schemas.microsoft.com/office/drawing/2014/main" id="{90FF411D-1FDC-11AC-4715-DCA075CF35E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02720" y="6268445"/>
            <a:ext cx="412632" cy="4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351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MEDIA + ICT + COLLABORATION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en-US" sz="2400" dirty="0"/>
              <a:t>5G-MAG fosters collaboration and consensus towards the adoption of global </a:t>
            </a:r>
            <a:r>
              <a:rPr lang="en-US" altLang="en-US" sz="2400" b="1" dirty="0"/>
              <a:t>Internet</a:t>
            </a:r>
            <a:r>
              <a:rPr lang="en-US" altLang="en-US" sz="2400" dirty="0"/>
              <a:t> and </a:t>
            </a:r>
            <a:r>
              <a:rPr lang="en-US" altLang="en-US" sz="2400" b="1" dirty="0"/>
              <a:t>5G-based access </a:t>
            </a:r>
            <a:r>
              <a:rPr lang="en-US" altLang="en-US" sz="2400" dirty="0"/>
              <a:t>technologies for </a:t>
            </a:r>
            <a:r>
              <a:rPr lang="en-US" altLang="en-US" sz="2400" b="1" dirty="0"/>
              <a:t>Media</a:t>
            </a:r>
            <a:r>
              <a:rPr lang="en-US" altLang="en-US" sz="2400" dirty="0"/>
              <a:t>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en-US" sz="2400" dirty="0"/>
              <a:t>These are our most recent </a:t>
            </a:r>
            <a:r>
              <a:rPr lang="en-US" altLang="en-US" sz="2400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ACTIVITIES</a:t>
            </a:r>
            <a:r>
              <a:rPr lang="en-US" altLang="en-US" sz="2400" dirty="0"/>
              <a:t> and current </a:t>
            </a:r>
            <a:r>
              <a:rPr lang="en-US" altLang="en-US" sz="2400" b="1" dirty="0">
                <a:hlinkClick r:id="rId3"/>
              </a:rPr>
              <a:t>AREAS OF WORK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en-US" sz="2400" dirty="0"/>
              <a:t>As 3GPP Market Representation Partner, we:</a:t>
            </a:r>
            <a:endParaRPr lang="fr-CH" sz="2400" b="0" i="0" u="none" strike="noStrike" baseline="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b="1" i="0" dirty="0">
                <a:solidFill>
                  <a:srgbClr val="1F2328"/>
                </a:solidFill>
                <a:effectLst/>
                <a:hlinkClick r:id="rId4"/>
              </a:rPr>
              <a:t>Inform</a:t>
            </a:r>
            <a:r>
              <a:rPr lang="en-US" b="0" i="0" dirty="0">
                <a:solidFill>
                  <a:srgbClr val="1F2328"/>
                </a:solidFill>
                <a:effectLst/>
              </a:rPr>
              <a:t> the industry on technologies and features relevant for media</a:t>
            </a:r>
          </a:p>
          <a:p>
            <a:pPr lvl="1">
              <a:spcBef>
                <a:spcPts val="600"/>
              </a:spcBef>
            </a:pPr>
            <a:r>
              <a:rPr lang="en-US" b="0" i="0" dirty="0">
                <a:solidFill>
                  <a:srgbClr val="1F2328"/>
                </a:solidFill>
                <a:effectLst/>
              </a:rPr>
              <a:t>Provide </a:t>
            </a:r>
            <a:r>
              <a:rPr lang="en-US" b="1" i="0" dirty="0">
                <a:solidFill>
                  <a:srgbClr val="1F2328"/>
                </a:solidFill>
                <a:effectLst/>
                <a:hlinkClick r:id="rId5"/>
              </a:rPr>
              <a:t>insight into specs</a:t>
            </a:r>
            <a:r>
              <a:rPr lang="en-US" b="0" i="0" dirty="0">
                <a:solidFill>
                  <a:srgbClr val="1F2328"/>
                </a:solidFill>
                <a:effectLst/>
              </a:rPr>
              <a:t> towards development/implementation</a:t>
            </a:r>
          </a:p>
          <a:p>
            <a:pPr lvl="1">
              <a:spcBef>
                <a:spcPts val="600"/>
              </a:spcBef>
            </a:pPr>
            <a:r>
              <a:rPr lang="en-US" b="0" i="0" dirty="0">
                <a:solidFill>
                  <a:srgbClr val="1F2328"/>
                </a:solidFill>
                <a:effectLst/>
              </a:rPr>
              <a:t>Foster </a:t>
            </a:r>
            <a:r>
              <a:rPr lang="en-US" b="1" i="0" dirty="0">
                <a:solidFill>
                  <a:srgbClr val="1F2328"/>
                </a:solidFill>
                <a:effectLst/>
                <a:hlinkClick r:id="rId6"/>
              </a:rPr>
              <a:t>industry engagement</a:t>
            </a:r>
            <a:r>
              <a:rPr lang="en-US" b="0" i="0" dirty="0">
                <a:solidFill>
                  <a:srgbClr val="1F2328"/>
                </a:solidFill>
                <a:effectLst/>
              </a:rPr>
              <a:t> into applications and services</a:t>
            </a:r>
          </a:p>
          <a:p>
            <a:pPr lvl="1">
              <a:spcBef>
                <a:spcPts val="600"/>
              </a:spcBef>
            </a:pPr>
            <a:r>
              <a:rPr lang="en-US" dirty="0">
                <a:solidFill>
                  <a:srgbClr val="1F2328"/>
                </a:solidFill>
              </a:rPr>
              <a:t>Profile relevant </a:t>
            </a:r>
            <a:r>
              <a:rPr lang="en-US" b="1" dirty="0">
                <a:solidFill>
                  <a:srgbClr val="1F2328"/>
                </a:solidFill>
                <a:hlinkClick r:id="rId7"/>
              </a:rPr>
              <a:t>standards</a:t>
            </a:r>
            <a:r>
              <a:rPr lang="en-US" b="0" i="0" dirty="0">
                <a:solidFill>
                  <a:srgbClr val="1F2328"/>
                </a:solidFill>
                <a:effectLst/>
              </a:rPr>
              <a:t> to lower the entry barrier to complex technologies</a:t>
            </a:r>
          </a:p>
          <a:p>
            <a:pPr lvl="1">
              <a:spcBef>
                <a:spcPts val="600"/>
              </a:spcBef>
            </a:pPr>
            <a:r>
              <a:rPr lang="en-US" b="0" i="0" dirty="0">
                <a:solidFill>
                  <a:srgbClr val="1F2328"/>
                </a:solidFill>
                <a:effectLst/>
              </a:rPr>
              <a:t>Support the </a:t>
            </a:r>
            <a:r>
              <a:rPr lang="en-US" b="1" i="0" dirty="0">
                <a:solidFill>
                  <a:srgbClr val="1F2328"/>
                </a:solidFill>
                <a:effectLst/>
                <a:hlinkClick r:id="rId8"/>
              </a:rPr>
              <a:t>5G-MAG Reference Tools </a:t>
            </a:r>
            <a:r>
              <a:rPr lang="en-US" dirty="0">
                <a:solidFill>
                  <a:srgbClr val="1F2328"/>
                </a:solidFill>
              </a:rPr>
              <a:t>Development </a:t>
            </a:r>
            <a:r>
              <a:rPr lang="en-US" dirty="0" err="1">
                <a:solidFill>
                  <a:srgbClr val="1F2328"/>
                </a:solidFill>
              </a:rPr>
              <a:t>Programme</a:t>
            </a:r>
            <a:endParaRPr lang="en-US" dirty="0">
              <a:solidFill>
                <a:srgbClr val="1F2328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b="0" i="0" dirty="0">
                <a:solidFill>
                  <a:srgbClr val="1F2328"/>
                </a:solidFill>
                <a:effectLst/>
              </a:rPr>
              <a:t>Provide technical </a:t>
            </a:r>
            <a:r>
              <a:rPr lang="en-US" b="1" i="0" dirty="0">
                <a:solidFill>
                  <a:srgbClr val="1F2328"/>
                </a:solidFill>
                <a:effectLst/>
                <a:hlinkClick r:id="rId9"/>
              </a:rPr>
              <a:t>feedback</a:t>
            </a:r>
            <a:r>
              <a:rPr lang="en-US" b="0" i="0" dirty="0">
                <a:solidFill>
                  <a:srgbClr val="1F2328"/>
                </a:solidFill>
                <a:effectLst/>
                <a:hlinkClick r:id="rId9"/>
              </a:rPr>
              <a:t> </a:t>
            </a:r>
            <a:r>
              <a:rPr lang="en-US" b="0" i="0" dirty="0">
                <a:solidFill>
                  <a:srgbClr val="1F2328"/>
                </a:solidFill>
                <a:effectLst/>
              </a:rPr>
              <a:t>to 3GPP and bring </a:t>
            </a:r>
            <a:r>
              <a:rPr lang="en-US" b="1" i="0" dirty="0">
                <a:solidFill>
                  <a:srgbClr val="1F2328"/>
                </a:solidFill>
                <a:effectLst/>
                <a:hlinkClick r:id="rId10"/>
              </a:rPr>
              <a:t>specifications to life</a:t>
            </a:r>
            <a:endParaRPr lang="en-US" altLang="en-US" dirty="0"/>
          </a:p>
        </p:txBody>
      </p:sp>
      <p:pic>
        <p:nvPicPr>
          <p:cNvPr id="2" name="Picture 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524979D4-54DA-9E4D-6F9F-A2E1FA0ED1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6940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5G-MAG Reference Tools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87051" cy="4351338"/>
          </a:xfrm>
        </p:spPr>
        <p:txBody>
          <a:bodyPr/>
          <a:lstStyle/>
          <a:p>
            <a:r>
              <a:rPr lang="en-US" sz="2400" dirty="0"/>
              <a:t>5G-MAG is running the 5G-MAG Reference Tools Development Program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400" dirty="0"/>
              <a:t>An </a:t>
            </a:r>
            <a:r>
              <a:rPr lang="en-US" altLang="en-US" sz="2400" b="1" dirty="0">
                <a:hlinkClick r:id="rId2"/>
              </a:rPr>
              <a:t>OPEN PLATFORM</a:t>
            </a:r>
            <a:r>
              <a:rPr lang="en-US" altLang="en-US" sz="2400" dirty="0"/>
              <a:t> </a:t>
            </a:r>
            <a:r>
              <a:rPr lang="en-US" sz="2400" dirty="0"/>
              <a:t>to support the development of 3GPP media technologies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</a:pPr>
            <a:r>
              <a:rPr lang="en-US" altLang="en-US" sz="2000" dirty="0"/>
              <a:t>Beyond the contributions announced under the </a:t>
            </a:r>
            <a:r>
              <a:rPr lang="en-US" altLang="en-US" sz="2000" b="1" dirty="0">
                <a:hlinkClick r:id="rId3"/>
              </a:rPr>
              <a:t>Target 2023 </a:t>
            </a:r>
            <a:r>
              <a:rPr lang="en-US" altLang="en-US" sz="2000" dirty="0"/>
              <a:t>roadmap, the successful progress allows us to announce the kick-off of an open-source </a:t>
            </a:r>
            <a:r>
              <a:rPr lang="en-US" altLang="en-US" sz="2000" b="1" dirty="0"/>
              <a:t>XR Platform</a:t>
            </a:r>
            <a:r>
              <a:rPr lang="en-US" altLang="en-US" sz="2000" dirty="0"/>
              <a:t> in the next few months.</a:t>
            </a:r>
          </a:p>
          <a:p>
            <a:endParaRPr lang="en-US" altLang="en-US" sz="2000" dirty="0"/>
          </a:p>
          <a:p>
            <a:r>
              <a:rPr lang="en-US" altLang="en-US" sz="2400" dirty="0"/>
              <a:t>We invite 3GPP members to </a:t>
            </a:r>
            <a:r>
              <a:rPr lang="en-US" altLang="en-US" sz="2400" b="1" dirty="0">
                <a:hlinkClick r:id="rId4"/>
              </a:rPr>
              <a:t>join 5G-MAG</a:t>
            </a:r>
            <a:r>
              <a:rPr lang="en-US" altLang="en-US" sz="2400" b="1" dirty="0"/>
              <a:t> </a:t>
            </a:r>
            <a:r>
              <a:rPr lang="en-US" altLang="en-US" sz="2400" dirty="0"/>
              <a:t>and the </a:t>
            </a:r>
            <a:r>
              <a:rPr lang="en-US" altLang="en-US" sz="2400" b="1" dirty="0">
                <a:hlinkClick r:id="rId5"/>
              </a:rPr>
              <a:t>5G-MAG Reference Tools </a:t>
            </a:r>
            <a:r>
              <a:rPr lang="en-US" altLang="en-US" sz="2400" dirty="0"/>
              <a:t>to add additional features and foster the 5G Media ecosystem</a:t>
            </a:r>
          </a:p>
        </p:txBody>
      </p:sp>
      <p:pic>
        <p:nvPicPr>
          <p:cNvPr id="2" name="Picture 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A1978915-91FC-1E39-D4CD-22646AEC52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9800EE-F720-2DBB-EA3F-9BA45DD39F9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032" y="2512134"/>
            <a:ext cx="2629368" cy="823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9CD81A-28B0-E920-A84E-9FB53BD98AE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6386"/>
          <a:stretch/>
        </p:blipFill>
        <p:spPr>
          <a:xfrm>
            <a:off x="3968149" y="2446585"/>
            <a:ext cx="7409034" cy="11687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F4D8D5-F5A8-8507-9C8B-584E01304A64}"/>
              </a:ext>
            </a:extLst>
          </p:cNvPr>
          <p:cNvSpPr txBox="1"/>
          <p:nvPr/>
        </p:nvSpPr>
        <p:spPr>
          <a:xfrm>
            <a:off x="838199" y="3136892"/>
            <a:ext cx="282892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lang="fr-CH" sz="1050" b="1" dirty="0">
              <a:solidFill>
                <a:srgbClr val="00A0D2"/>
              </a:solidFill>
              <a:latin typeface="Poppins ExtraLight" panose="00000300000000000000" pitchFamily="2" charset="0"/>
              <a:cs typeface="Poppins ExtraLight" panose="00000300000000000000" pitchFamily="2" charset="0"/>
            </a:endParaRPr>
          </a:p>
          <a:p>
            <a:pPr marL="0" marR="0" lvl="1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fr-CH" sz="1200" dirty="0">
                <a:solidFill>
                  <a:srgbClr val="324158"/>
                </a:solidFill>
                <a:latin typeface="Poppins SemiBold" panose="02000000000000000000" pitchFamily="2" charset="0"/>
                <a:cs typeface="Poppins SemiBold" panose="02000000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https://developer.5g-mag.com</a:t>
            </a:r>
            <a:endParaRPr lang="fr-CH" sz="1200" dirty="0">
              <a:solidFill>
                <a:srgbClr val="324158"/>
              </a:solidFill>
              <a:latin typeface="Poppins SemiBold" panose="02000000000000000000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3666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The views towards 3GPP Release-19 work led by SA are described in slides 5-8 covering 9 key topics (</a:t>
            </a:r>
            <a:r>
              <a:rPr lang="en-US" altLang="en-US" b="1" u="sng" dirty="0"/>
              <a:t>in no specific priority order</a:t>
            </a:r>
            <a:r>
              <a:rPr lang="en-US" altLang="en-US" b="1" dirty="0"/>
              <a:t>) on:</a:t>
            </a:r>
          </a:p>
          <a:p>
            <a:pPr lvl="1"/>
            <a:r>
              <a:rPr lang="en-US" dirty="0"/>
              <a:t>AV Production: Registration and Dual Traffic Steering</a:t>
            </a:r>
          </a:p>
          <a:p>
            <a:pPr lvl="1"/>
            <a:r>
              <a:rPr lang="en-US" dirty="0"/>
              <a:t>AV Production: live broadcast assurance</a:t>
            </a:r>
          </a:p>
          <a:p>
            <a:pPr lvl="1"/>
            <a:r>
              <a:rPr lang="en-US" dirty="0"/>
              <a:t>Sustainability for Media over mobile networks</a:t>
            </a:r>
          </a:p>
          <a:p>
            <a:pPr lvl="1"/>
            <a:r>
              <a:rPr lang="en-US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XR &amp; Metaverse enhancements</a:t>
            </a:r>
          </a:p>
          <a:p>
            <a:pPr lvl="1"/>
            <a:r>
              <a:rPr lang="en-US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MBS via NTN</a:t>
            </a:r>
          </a:p>
          <a:p>
            <a:pPr lvl="1"/>
            <a:r>
              <a:rPr lang="en-US" sz="2400" dirty="0"/>
              <a:t>New immersive experiences</a:t>
            </a:r>
          </a:p>
          <a:p>
            <a:pPr lvl="1"/>
            <a:r>
              <a:rPr lang="en-US" dirty="0"/>
              <a:t>Extensions to 5G Media Streaming</a:t>
            </a:r>
          </a:p>
          <a:p>
            <a:pPr lvl="1"/>
            <a:r>
              <a:rPr lang="en-US" dirty="0"/>
              <a:t>Extensions to MBS</a:t>
            </a:r>
          </a:p>
          <a:p>
            <a:pPr lvl="1"/>
            <a:r>
              <a:rPr lang="en-US" dirty="0"/>
              <a:t>AL/ML for Media</a:t>
            </a:r>
            <a:endParaRPr lang="fr-CH" dirty="0"/>
          </a:p>
        </p:txBody>
      </p:sp>
      <p:pic>
        <p:nvPicPr>
          <p:cNvPr id="2" name="Picture 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A1978915-91FC-1E39-D4CD-22646AEC5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5177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239715"/>
              </p:ext>
            </p:extLst>
          </p:nvPr>
        </p:nvGraphicFramePr>
        <p:xfrm>
          <a:off x="60858" y="1796733"/>
          <a:ext cx="12139723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741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313600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402085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92791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954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70333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Brief Description and Key Objectives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AV Production: Registration and Dual Traffic Steering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en-US" sz="1400" dirty="0"/>
                        <a:t>Registration and traffic steering via two 3GPP access paths for more reliable and flexible media production.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objectives include: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Enable additional 5GS tools, under MNO control/policy, to improve access/NW resources utilization, capacity, coverage, reliability and </a:t>
                      </a:r>
                      <a:r>
                        <a:rPr lang="en-US" altLang="en-US" sz="1400" dirty="0" err="1"/>
                        <a:t>QoE</a:t>
                      </a:r>
                      <a:r>
                        <a:rPr lang="en-US" altLang="en-US" sz="1400" dirty="0"/>
                        <a:t>, using dual 3GPP access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Provide flexible user plane traffic aggregation, steering &amp; switching at 3GPP layer, in particular for specific service flows, based on link quality or other criteria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Interworking with non-3GPP access, e.g., switch one 3GPP path to non-3GPP access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Enable dual registration via NR-NR, in TN and/or NTN, in a single PLMN, two PLMNs or one PLMN and one SNPN simultaneously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Allow registration via non-3GPP access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UE has subscription with one network only, may be dual radio capable but should work with single radio UE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1400" dirty="0"/>
                        <a:t>Roaming scenarios supported: one or two VPLMNs, HR or LBO cases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</a:tbl>
          </a:graphicData>
        </a:graphic>
      </p:graphicFrame>
      <p:pic>
        <p:nvPicPr>
          <p:cNvPr id="3" name="Picture 2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B10C7A29-26B0-22BC-B5EC-99D1D044D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6102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2794136"/>
              </p:ext>
            </p:extLst>
          </p:nvPr>
        </p:nvGraphicFramePr>
        <p:xfrm>
          <a:off x="60858" y="1796733"/>
          <a:ext cx="12131143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7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741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31204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402085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92791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954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70333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Brief Description and Key Objectives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AV Production: live broadcast assurance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On-demand guaranteed bit rate (GBR) and differentiated user experience to enhance live broadcast production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 objectives include: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the optimization of NWDAF- vertical federated learning to improve the accuracy of NWDAF’s application service flow statistics and detection model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the extension of NWDAF to support "Recommended Service" based on the "expected" output and model parameters, and close loop policy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Sustainability for Media over mobile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 sustainability is a key requirement for the media industry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 objectives include: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the impact on the 3GPP system of normative outcomes of stage 1 work on “Energy Efficiency as service criteria”.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TR 22.882: Study on Energy Efficiency as Service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810632"/>
                  </a:ext>
                </a:extLst>
              </a:tr>
            </a:tbl>
          </a:graphicData>
        </a:graphic>
      </p:graphicFrame>
      <p:pic>
        <p:nvPicPr>
          <p:cNvPr id="3" name="Picture 2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E2003C8-BE37-C643-ABA6-936C8E5DC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85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822963"/>
              </p:ext>
            </p:extLst>
          </p:nvPr>
        </p:nvGraphicFramePr>
        <p:xfrm>
          <a:off x="60858" y="1796733"/>
          <a:ext cx="12131143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7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741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31204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402085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92791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954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70333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Brief Description and Key Objectives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 &amp; Metaverse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Extensions to system architecture to enhance XR awareness and QoS handling</a:t>
                      </a:r>
                    </a:p>
                    <a:p>
                      <a:endParaRPr lang="en-US" sz="14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objectives include: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enhancements for RAN scheduling: Awareness of Application Layer Forward Error Correction (AL-FEC) at RAN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Set based QoS handling: </a:t>
                      </a:r>
                      <a:r>
                        <a:rPr lang="en-US" altLang="en-US" sz="1400" dirty="0"/>
                        <a:t>Introduce PDU-Set delivery deadline (PSDD) as an alternative to PDU-Set delivery budget (PDB), and b</a:t>
                      </a:r>
                      <a:r>
                        <a:rPr lang="en-US" sz="1400" dirty="0"/>
                        <a:t>etter adaptability of 5GS QoS level for XR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dirty="0">
                        <a:ea typeface="Microsoft Sans Serif"/>
                        <a:cs typeface="Microsoft Sans Serif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MBS via NTN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Multicast and Broadcast Services via NTN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objectives include: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support multicast/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over a downlink only NTN and support for a heterogeneous return path (3GPP or non-3GPP access)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/>
                        <a:t>Study of necessary architectural enhancements for 5G MBS via NTN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810632"/>
                  </a:ext>
                </a:extLst>
              </a:tr>
            </a:tbl>
          </a:graphicData>
        </a:graphic>
      </p:graphicFrame>
      <p:pic>
        <p:nvPicPr>
          <p:cNvPr id="3" name="Picture 2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0C0FA361-0536-9FBD-CE8D-02ED475D2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8634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7606171"/>
              </p:ext>
            </p:extLst>
          </p:nvPr>
        </p:nvGraphicFramePr>
        <p:xfrm>
          <a:off x="60858" y="1796735"/>
          <a:ext cx="12131143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74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741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31204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402085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92791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954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70333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982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Brief Description and Key Objectives</a:t>
                      </a:r>
                    </a:p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1354015"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New immersive experiences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 of overall coding efficiency of 5G video services, including new video codecs (e.g. new profiles of HEVC, VVC)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 on description and transmission of new immersive and 3D experiences, including immersive video codecs considering appropriate solutions from (e.g., VDI, V3C MIV, MV-HEVC, V3C V-PCC, GPCC, Dynamic mesh)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 on description and transmission of avatars, including formats, codecs, protocols and associated metadata.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400" b="1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SA4</a:t>
                      </a:r>
                    </a:p>
                    <a:p>
                      <a:pPr algn="ctr"/>
                      <a:r>
                        <a:rPr lang="en-US" sz="1400" b="1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 9 - remarks)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810632"/>
                  </a:ext>
                </a:extLst>
              </a:tr>
              <a:tr h="557536"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Extensions to 5G Media Streaming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 Insertion and Content Replacement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Content Steering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Rights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SA4</a:t>
                      </a:r>
                    </a:p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 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026851"/>
                  </a:ext>
                </a:extLst>
              </a:tr>
              <a:tr h="398240">
                <a:tc>
                  <a:txBody>
                    <a:bodyPr/>
                    <a:lstStyle/>
                    <a:p>
                      <a:r>
                        <a:rPr lang="en-US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Extensions to MBS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dirty="0"/>
                        <a:t>Usage of MBS Service Layer for LTE-based 5G Broadcast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SA4</a:t>
                      </a:r>
                    </a:p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 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633409"/>
                  </a:ext>
                </a:extLst>
              </a:tr>
              <a:tr h="398240">
                <a:tc>
                  <a:txBody>
                    <a:bodyPr/>
                    <a:lstStyle/>
                    <a:p>
                      <a:r>
                        <a:rPr lang="en-US" sz="1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AI/ML for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dirty="0"/>
                        <a:t>Understanding the potential of AI/ML for distribution and production of media services.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SA4</a:t>
                      </a:r>
                    </a:p>
                    <a:p>
                      <a:r>
                        <a:rPr lang="en-US" sz="1400" i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(see slide 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600230"/>
                  </a:ext>
                </a:extLst>
              </a:tr>
            </a:tbl>
          </a:graphicData>
        </a:graphic>
      </p:graphicFrame>
      <p:pic>
        <p:nvPicPr>
          <p:cNvPr id="3" name="Picture 2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E022B1B5-7EDD-8477-5B6E-3CE16DE6E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F2D5D3-0C36-BB81-75BE-2E4C6B932B32}"/>
              </a:ext>
            </a:extLst>
          </p:cNvPr>
          <p:cNvSpPr txBox="1">
            <a:spLocks/>
          </p:cNvSpPr>
          <p:nvPr/>
        </p:nvSpPr>
        <p:spPr bwMode="auto">
          <a:xfrm>
            <a:off x="378931" y="5422852"/>
            <a:ext cx="10622832" cy="96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Items 6-9 are </a:t>
            </a:r>
            <a:r>
              <a:rPr lang="en-US" altLang="en-US" sz="2000" b="1" dirty="0"/>
              <a:t>preliminary</a:t>
            </a:r>
            <a:r>
              <a:rPr lang="en-US" altLang="en-US" sz="2000" dirty="0"/>
              <a:t>. 5G-MAG is in the process to </a:t>
            </a:r>
            <a:r>
              <a:rPr lang="en-US" altLang="en-US" sz="2000" b="1" dirty="0"/>
              <a:t>identify</a:t>
            </a:r>
            <a:r>
              <a:rPr lang="en-US" altLang="en-US" sz="2000" dirty="0"/>
              <a:t> substantial new work topics for SA4 Rel-19 </a:t>
            </a:r>
            <a:r>
              <a:rPr lang="en-US" altLang="en-US" sz="2000" b="1" dirty="0"/>
              <a:t>after</a:t>
            </a:r>
            <a:r>
              <a:rPr lang="en-US" altLang="en-US" sz="2000" dirty="0"/>
              <a:t> progressing with </a:t>
            </a:r>
            <a:r>
              <a:rPr lang="en-US" altLang="en-US" sz="2000" b="1" dirty="0"/>
              <a:t>Rel-18</a:t>
            </a:r>
            <a:r>
              <a:rPr lang="en-US" altLang="en-US" sz="2000" dirty="0"/>
              <a:t>. </a:t>
            </a:r>
          </a:p>
          <a:p>
            <a:r>
              <a:rPr lang="en-US" altLang="en-US" sz="2000" dirty="0"/>
              <a:t>Additional remarks in slide 9.</a:t>
            </a:r>
          </a:p>
        </p:txBody>
      </p:sp>
    </p:spTree>
    <p:extLst>
      <p:ext uri="{BB962C8B-B14F-4D97-AF65-F5344CB8AC3E}">
        <p14:creationId xmlns:p14="http://schemas.microsoft.com/office/powerpoint/2010/main" val="27919857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Remarks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Remarks on SA4</a:t>
            </a:r>
            <a:r>
              <a:rPr lang="en-GB" b="1" dirty="0"/>
              <a:t> discussions and planning</a:t>
            </a:r>
            <a:endParaRPr lang="fr-CH" b="1" dirty="0"/>
          </a:p>
          <a:p>
            <a:pPr lvl="1"/>
            <a:r>
              <a:rPr lang="en-GB" sz="2800" b="1" dirty="0"/>
              <a:t> </a:t>
            </a:r>
            <a:r>
              <a:rPr lang="en-GB" sz="2800" dirty="0"/>
              <a:t>5G-MAG acknowledges that: </a:t>
            </a:r>
            <a:endParaRPr lang="fr-CH" dirty="0"/>
          </a:p>
          <a:p>
            <a:pPr lvl="2"/>
            <a:r>
              <a:rPr lang="en-GB" sz="2400" dirty="0"/>
              <a:t>SA4 is currently working in Rel-17 maintenance work for MBS</a:t>
            </a:r>
            <a:endParaRPr lang="fr-CH" sz="2400" dirty="0"/>
          </a:p>
          <a:p>
            <a:pPr lvl="2"/>
            <a:r>
              <a:rPr lang="en-GB" sz="2400" dirty="0"/>
              <a:t>Rel-18 work is on-going, and</a:t>
            </a:r>
            <a:endParaRPr lang="fr-CH" sz="2400" dirty="0"/>
          </a:p>
          <a:p>
            <a:pPr lvl="2"/>
            <a:r>
              <a:rPr lang="en-GB" sz="2400" dirty="0"/>
              <a:t>Study/work items from other working groups (RAN and SA2) are expected to impact SA4 work</a:t>
            </a:r>
            <a:endParaRPr lang="fr-CH" sz="2400" dirty="0"/>
          </a:p>
          <a:p>
            <a:pPr lvl="1"/>
            <a:r>
              <a:rPr lang="en-GB" sz="2800" dirty="0"/>
              <a:t>Therefore: </a:t>
            </a:r>
            <a:endParaRPr lang="fr-CH" dirty="0"/>
          </a:p>
          <a:p>
            <a:pPr lvl="2"/>
            <a:r>
              <a:rPr lang="en-GB" sz="2400" dirty="0"/>
              <a:t>5G-MAG supports starting SA4 Rel-19 planning from </a:t>
            </a:r>
            <a:r>
              <a:rPr lang="en-GB" sz="2400" b="1" dirty="0"/>
              <a:t>December 2023</a:t>
            </a:r>
            <a:r>
              <a:rPr lang="en-GB" sz="2400" dirty="0"/>
              <a:t>.</a:t>
            </a:r>
            <a:endParaRPr lang="fr-CH" sz="2400" dirty="0"/>
          </a:p>
          <a:p>
            <a:pPr lvl="2"/>
            <a:r>
              <a:rPr lang="en-GB" sz="2400" dirty="0"/>
              <a:t>5G-MAG intents to provide input to the </a:t>
            </a:r>
            <a:r>
              <a:rPr lang="en-GB" sz="2400" b="1" dirty="0"/>
              <a:t>SA4 Rel-19 </a:t>
            </a:r>
            <a:r>
              <a:rPr lang="en-GB" sz="2400" dirty="0"/>
              <a:t>planning when these discussions start.</a:t>
            </a:r>
            <a:endParaRPr lang="fr-CH" sz="2400" dirty="0"/>
          </a:p>
        </p:txBody>
      </p:sp>
      <p:pic>
        <p:nvPicPr>
          <p:cNvPr id="2" name="Picture 1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A1978915-91FC-1E39-D4CD-22646AEC5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627" y="93805"/>
            <a:ext cx="1280026" cy="126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362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7117</TotalTime>
  <Words>1209</Words>
  <Application>Microsoft Office PowerPoint</Application>
  <PresentationFormat>Widescreen</PresentationFormat>
  <Paragraphs>163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Calibri</vt:lpstr>
      <vt:lpstr>Wingdings</vt:lpstr>
      <vt:lpstr>Poppins</vt:lpstr>
      <vt:lpstr>Wingdings 2</vt:lpstr>
      <vt:lpstr>Arial </vt:lpstr>
      <vt:lpstr>Times New Roman</vt:lpstr>
      <vt:lpstr>Calibri Light</vt:lpstr>
      <vt:lpstr>Poppins ExtraLight</vt:lpstr>
      <vt:lpstr>Microsoft Sans Serif</vt:lpstr>
      <vt:lpstr>Arial</vt:lpstr>
      <vt:lpstr>Poppins SemiBold</vt:lpstr>
      <vt:lpstr>Office Theme</vt:lpstr>
      <vt:lpstr>5G-MAG views on Media related topics for Rel-19 Service and System Aspects (SA)</vt:lpstr>
      <vt:lpstr>MEDIA + ICT + COLLABORATION</vt:lpstr>
      <vt:lpstr>5G-MAG Reference Tools</vt:lpstr>
      <vt:lpstr>Outline</vt:lpstr>
      <vt:lpstr>Overall View on Rel-19 Content</vt:lpstr>
      <vt:lpstr>Overall View on Rel-19 Content</vt:lpstr>
      <vt:lpstr>Overall View on Rel-19 Content</vt:lpstr>
      <vt:lpstr>Overall View on Rel-19 Content</vt:lpstr>
      <vt:lpstr>Remarks</vt:lpstr>
      <vt:lpstr>Summary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David Vargas</cp:lastModifiedBy>
  <cp:revision>663</cp:revision>
  <dcterms:created xsi:type="dcterms:W3CDTF">2010-02-05T13:52:04Z</dcterms:created>
  <dcterms:modified xsi:type="dcterms:W3CDTF">2023-05-30T11:40:15Z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6cdc86bc-e399-441c-ac06-c514d479b5d4_Enabled">
    <vt:lpwstr>true</vt:lpwstr>
  </property>
  <property fmtid="{D5CDD505-2E9C-101B-9397-08002B2CF9AE}" pid="4" name="MSIP_Label_6cdc86bc-e399-441c-ac06-c514d479b5d4_SetDate">
    <vt:lpwstr>2023-05-19T07:56:04Z</vt:lpwstr>
  </property>
  <property fmtid="{D5CDD505-2E9C-101B-9397-08002B2CF9AE}" pid="5" name="MSIP_Label_6cdc86bc-e399-441c-ac06-c514d479b5d4_Method">
    <vt:lpwstr>Standard</vt:lpwstr>
  </property>
  <property fmtid="{D5CDD505-2E9C-101B-9397-08002B2CF9AE}" pid="6" name="MSIP_Label_6cdc86bc-e399-441c-ac06-c514d479b5d4_Name">
    <vt:lpwstr>Restricted with header</vt:lpwstr>
  </property>
  <property fmtid="{D5CDD505-2E9C-101B-9397-08002B2CF9AE}" pid="7" name="MSIP_Label_6cdc86bc-e399-441c-ac06-c514d479b5d4_SiteId">
    <vt:lpwstr>b83fb3e5-147a-4ba5-9a49-adbdbd20fab1</vt:lpwstr>
  </property>
  <property fmtid="{D5CDD505-2E9C-101B-9397-08002B2CF9AE}" pid="8" name="MSIP_Label_6cdc86bc-e399-441c-ac06-c514d479b5d4_ActionId">
    <vt:lpwstr>a2a172ac-dc7c-4573-b3cf-e57b1527de1d</vt:lpwstr>
  </property>
  <property fmtid="{D5CDD505-2E9C-101B-9397-08002B2CF9AE}" pid="9" name="MSIP_Label_6cdc86bc-e399-441c-ac06-c514d479b5d4_ContentBits">
    <vt:lpwstr>0</vt:lpwstr>
  </property>
</Properties>
</file>